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23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503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60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833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06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224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0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995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743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21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85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B2733-5D14-4E48-8F67-B31F0A21DF46}" type="datetimeFigureOut">
              <a:rPr lang="es-ES" smtClean="0"/>
              <a:t>30/09/2015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37EF9-2159-40FF-9454-B993F4A890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644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27" name="26 Grupo"/>
          <p:cNvGrpSpPr/>
          <p:nvPr/>
        </p:nvGrpSpPr>
        <p:grpSpPr>
          <a:xfrm>
            <a:off x="941346" y="1003186"/>
            <a:ext cx="2844316" cy="4902189"/>
            <a:chOff x="941346" y="1003186"/>
            <a:chExt cx="2844316" cy="4902189"/>
          </a:xfrm>
        </p:grpSpPr>
        <p:sp>
          <p:nvSpPr>
            <p:cNvPr id="21" name="20 Flecha abajo"/>
            <p:cNvSpPr/>
            <p:nvPr/>
          </p:nvSpPr>
          <p:spPr>
            <a:xfrm>
              <a:off x="2555776" y="1003186"/>
              <a:ext cx="360040" cy="4317415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941346" y="5320600"/>
              <a:ext cx="2844316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/>
                <a:t>6. NARRADOR</a:t>
              </a:r>
              <a:endParaRPr lang="es-ES" sz="3200" b="1" dirty="0"/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4139952" y="1027340"/>
            <a:ext cx="4608512" cy="4878036"/>
            <a:chOff x="4355976" y="1027340"/>
            <a:chExt cx="4608512" cy="4878036"/>
          </a:xfrm>
        </p:grpSpPr>
        <p:sp>
          <p:nvSpPr>
            <p:cNvPr id="22" name="21 Flecha abajo"/>
            <p:cNvSpPr/>
            <p:nvPr/>
          </p:nvSpPr>
          <p:spPr>
            <a:xfrm>
              <a:off x="7668344" y="1027340"/>
              <a:ext cx="360040" cy="4339734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4355976" y="5320601"/>
              <a:ext cx="4608512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/>
                <a:t>7. ESTILOS NARRATIVOS</a:t>
              </a:r>
              <a:endParaRPr lang="es-ES" sz="3200" b="1" dirty="0"/>
            </a:p>
          </p:txBody>
        </p:sp>
      </p:grpSp>
      <p:grpSp>
        <p:nvGrpSpPr>
          <p:cNvPr id="23" name="22 Grupo"/>
          <p:cNvGrpSpPr/>
          <p:nvPr/>
        </p:nvGrpSpPr>
        <p:grpSpPr>
          <a:xfrm>
            <a:off x="580788" y="962541"/>
            <a:ext cx="2796822" cy="3186210"/>
            <a:chOff x="580788" y="962541"/>
            <a:chExt cx="2796822" cy="3186210"/>
          </a:xfrm>
        </p:grpSpPr>
        <p:sp>
          <p:nvSpPr>
            <p:cNvPr id="10" name="9 CuadroTexto"/>
            <p:cNvSpPr txBox="1"/>
            <p:nvPr/>
          </p:nvSpPr>
          <p:spPr>
            <a:xfrm>
              <a:off x="580788" y="3563976"/>
              <a:ext cx="2796822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/>
                <a:t>3. PERSONAJES</a:t>
              </a:r>
              <a:endParaRPr lang="es-ES" sz="3200" b="1" dirty="0"/>
            </a:p>
          </p:txBody>
        </p:sp>
        <p:sp>
          <p:nvSpPr>
            <p:cNvPr id="18" name="17 Flecha abajo"/>
            <p:cNvSpPr/>
            <p:nvPr/>
          </p:nvSpPr>
          <p:spPr>
            <a:xfrm>
              <a:off x="1539468" y="962541"/>
              <a:ext cx="360040" cy="2583248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15 Grupo"/>
          <p:cNvGrpSpPr/>
          <p:nvPr/>
        </p:nvGrpSpPr>
        <p:grpSpPr>
          <a:xfrm>
            <a:off x="551042" y="1003186"/>
            <a:ext cx="2700300" cy="1904960"/>
            <a:chOff x="551042" y="1003186"/>
            <a:chExt cx="2700300" cy="1904960"/>
          </a:xfrm>
        </p:grpSpPr>
        <p:sp>
          <p:nvSpPr>
            <p:cNvPr id="15" name="14 Flecha abajo"/>
            <p:cNvSpPr/>
            <p:nvPr/>
          </p:nvSpPr>
          <p:spPr>
            <a:xfrm>
              <a:off x="580788" y="1003186"/>
              <a:ext cx="360040" cy="827742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551042" y="1808470"/>
              <a:ext cx="2700300" cy="10996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s-ES" sz="3200" b="1" dirty="0" smtClean="0"/>
                <a:t>1. TEMA y ARGUMENTO</a:t>
              </a:r>
              <a:endParaRPr lang="es-ES" sz="3200" b="1" dirty="0"/>
            </a:p>
          </p:txBody>
        </p:sp>
      </p:grpSp>
      <p:grpSp>
        <p:nvGrpSpPr>
          <p:cNvPr id="26" name="25 Grupo"/>
          <p:cNvGrpSpPr/>
          <p:nvPr/>
        </p:nvGrpSpPr>
        <p:grpSpPr>
          <a:xfrm>
            <a:off x="4968612" y="998914"/>
            <a:ext cx="2318536" cy="3118365"/>
            <a:chOff x="4968612" y="998914"/>
            <a:chExt cx="2318536" cy="3118365"/>
          </a:xfrm>
        </p:grpSpPr>
        <p:sp>
          <p:nvSpPr>
            <p:cNvPr id="12" name="11 CuadroTexto"/>
            <p:cNvSpPr txBox="1"/>
            <p:nvPr/>
          </p:nvSpPr>
          <p:spPr>
            <a:xfrm>
              <a:off x="4968612" y="3532504"/>
              <a:ext cx="2318536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/>
                <a:t>5. ESPACIO</a:t>
              </a:r>
              <a:endParaRPr lang="es-ES" sz="3200" b="1" dirty="0"/>
            </a:p>
          </p:txBody>
        </p:sp>
        <p:sp>
          <p:nvSpPr>
            <p:cNvPr id="19" name="18 Flecha abajo"/>
            <p:cNvSpPr/>
            <p:nvPr/>
          </p:nvSpPr>
          <p:spPr>
            <a:xfrm>
              <a:off x="6371896" y="998914"/>
              <a:ext cx="360040" cy="2546875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4" name="23 Grupo"/>
          <p:cNvGrpSpPr/>
          <p:nvPr/>
        </p:nvGrpSpPr>
        <p:grpSpPr>
          <a:xfrm>
            <a:off x="4337670" y="1003186"/>
            <a:ext cx="4428492" cy="1904960"/>
            <a:chOff x="4337670" y="1003186"/>
            <a:chExt cx="4428492" cy="1904960"/>
          </a:xfrm>
        </p:grpSpPr>
        <p:sp>
          <p:nvSpPr>
            <p:cNvPr id="17" name="16 Flecha abajo"/>
            <p:cNvSpPr/>
            <p:nvPr/>
          </p:nvSpPr>
          <p:spPr>
            <a:xfrm>
              <a:off x="4788592" y="1003186"/>
              <a:ext cx="360040" cy="827742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4337670" y="1830928"/>
              <a:ext cx="4428492" cy="10772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/>
                <a:t>2. ACCIÓN, ESTRUCTURA y TRAMA</a:t>
              </a:r>
              <a:endParaRPr lang="es-ES" sz="3200" b="1" dirty="0"/>
            </a:p>
          </p:txBody>
        </p:sp>
      </p:grpSp>
      <p:grpSp>
        <p:nvGrpSpPr>
          <p:cNvPr id="25" name="24 Grupo"/>
          <p:cNvGrpSpPr/>
          <p:nvPr/>
        </p:nvGrpSpPr>
        <p:grpSpPr>
          <a:xfrm>
            <a:off x="3549608" y="980867"/>
            <a:ext cx="1972776" cy="4045365"/>
            <a:chOff x="3549608" y="980867"/>
            <a:chExt cx="1972776" cy="4045365"/>
          </a:xfrm>
        </p:grpSpPr>
        <p:sp>
          <p:nvSpPr>
            <p:cNvPr id="11" name="10 CuadroTexto"/>
            <p:cNvSpPr txBox="1"/>
            <p:nvPr/>
          </p:nvSpPr>
          <p:spPr>
            <a:xfrm>
              <a:off x="3549608" y="4441457"/>
              <a:ext cx="1972776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ES" sz="3200" b="1" dirty="0" smtClean="0"/>
                <a:t>4. TIEMPO</a:t>
              </a:r>
              <a:endParaRPr lang="es-ES" sz="3200" b="1" dirty="0"/>
            </a:p>
          </p:txBody>
        </p:sp>
        <p:sp>
          <p:nvSpPr>
            <p:cNvPr id="20" name="19 Flecha abajo"/>
            <p:cNvSpPr/>
            <p:nvPr/>
          </p:nvSpPr>
          <p:spPr>
            <a:xfrm>
              <a:off x="3741118" y="980867"/>
              <a:ext cx="360040" cy="3460590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5" name="4 Rectángulo"/>
          <p:cNvSpPr/>
          <p:nvPr/>
        </p:nvSpPr>
        <p:spPr>
          <a:xfrm>
            <a:off x="524057" y="379268"/>
            <a:ext cx="821512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 smtClean="0">
                <a:solidFill>
                  <a:schemeClr val="tx1"/>
                </a:solidFill>
              </a:rPr>
              <a:t>TEXTO NARRATIVO</a:t>
            </a:r>
            <a:endParaRPr lang="es-ES" sz="44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LOGO CASTELLANO 001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8823"/>
            <a:ext cx="590394" cy="5437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9" name="28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74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32656"/>
            <a:ext cx="82800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2. ACCIÓN, ESTRUCTURA y TRAMA</a:t>
            </a:r>
            <a:endParaRPr lang="es-ES" sz="32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124744"/>
            <a:ext cx="8280000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 acción de una narración se puede dividir en apartados dotados de sentido llamados </a:t>
            </a:r>
            <a:r>
              <a:rPr lang="es-ES" sz="2000" b="1" dirty="0" smtClean="0"/>
              <a:t>SECUENCIAS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1994064"/>
            <a:ext cx="8280000" cy="19389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Las </a:t>
            </a:r>
            <a:r>
              <a:rPr lang="es-ES" sz="2000" b="1" dirty="0" smtClean="0"/>
              <a:t>SECUENCIAS</a:t>
            </a:r>
            <a:r>
              <a:rPr lang="es-ES" sz="2000" dirty="0" smtClean="0"/>
              <a:t> se organizan tradicionalmente en tres grandes bloques de contenido: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PLANTEAMIENTO</a:t>
            </a:r>
            <a:r>
              <a:rPr lang="es-ES" sz="2000" dirty="0" smtClean="0"/>
              <a:t>: se presenta una situación, unos personajes  y un contextos espacio-temporal.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NUDO</a:t>
            </a:r>
            <a:r>
              <a:rPr lang="es-ES" sz="2000" dirty="0" smtClean="0"/>
              <a:t>: surge un conflicto que afecta a los personajes.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DESENLACE</a:t>
            </a:r>
            <a:r>
              <a:rPr lang="es-ES" sz="2000" dirty="0" smtClean="0"/>
              <a:t>: se resuelve el conflicto</a:t>
            </a:r>
            <a:r>
              <a:rPr lang="es-ES" sz="2000" b="1" dirty="0" smtClean="0"/>
              <a:t>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67544" y="4077072"/>
            <a:ext cx="8280000" cy="22467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Las acciones se unen en una </a:t>
            </a:r>
            <a:r>
              <a:rPr lang="es-ES" sz="2000" b="1" dirty="0" smtClean="0"/>
              <a:t>LÓGICA NARRATIVA</a:t>
            </a:r>
            <a:r>
              <a:rPr lang="es-ES" sz="2000" dirty="0" smtClean="0"/>
              <a:t> llamada </a:t>
            </a:r>
            <a:r>
              <a:rPr lang="es-ES" sz="2000" b="1" dirty="0" smtClean="0"/>
              <a:t>TRAMA</a:t>
            </a:r>
            <a:r>
              <a:rPr lang="es-ES" sz="2000" dirty="0" smtClean="0"/>
              <a:t>. Hay tres tipos de trama: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NATURAL o SOCIAL</a:t>
            </a:r>
            <a:r>
              <a:rPr lang="es-ES" sz="2000" dirty="0" smtClean="0"/>
              <a:t>: un individuo se enfrenta a una fuerza claramente superior.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INTERPERSONAL:</a:t>
            </a:r>
            <a:r>
              <a:rPr lang="es-ES" sz="2000" dirty="0" smtClean="0"/>
              <a:t> un individuo se enfrenta a otros más o menos semejantes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INTRAPERSONAL</a:t>
            </a:r>
            <a:r>
              <a:rPr lang="es-ES" sz="2000" dirty="0" smtClean="0"/>
              <a:t>: un individuo se enfrenta e fuerzas internas.</a:t>
            </a:r>
            <a:endParaRPr lang="es-ES" sz="2000" b="1" dirty="0"/>
          </a:p>
        </p:txBody>
      </p:sp>
      <p:pic>
        <p:nvPicPr>
          <p:cNvPr id="8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63339"/>
            <a:ext cx="590394" cy="5437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08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21286" y="209168"/>
            <a:ext cx="82800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3. PERSONAJES</a:t>
            </a:r>
            <a:endParaRPr lang="es-ES" sz="32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40472" y="868650"/>
            <a:ext cx="828000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Los personajes de una narración literaria se clasifican según tres criterios:</a:t>
            </a: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21286" y="1413977"/>
            <a:ext cx="8280000" cy="16312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Por </a:t>
            </a:r>
            <a:r>
              <a:rPr lang="es-ES" sz="2000" b="1" dirty="0" smtClean="0"/>
              <a:t>SU PAPEL EN LA HISTORIA: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PRINCIPALES o REDONDOS:</a:t>
            </a:r>
            <a:r>
              <a:rPr lang="es-ES" sz="2000" dirty="0" smtClean="0"/>
              <a:t> los que evolucionan a lo largo de la historia: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PROTAGONISTA /vs/ ANTAGONISTA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SECUNDARIOS o PLANOS: </a:t>
            </a:r>
            <a:r>
              <a:rPr lang="es-ES" sz="2000" dirty="0" smtClean="0"/>
              <a:t>los que no experimentan cambios.</a:t>
            </a:r>
            <a:endParaRPr lang="es-ES" sz="2000" b="1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539552" y="3140968"/>
            <a:ext cx="8280000" cy="19389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Por su </a:t>
            </a:r>
            <a:r>
              <a:rPr lang="es-ES" sz="2000" b="1" dirty="0" smtClean="0"/>
              <a:t>DESCRIPCIÓN: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A veces el </a:t>
            </a:r>
            <a:r>
              <a:rPr lang="es-ES" sz="2000" b="1" dirty="0" smtClean="0"/>
              <a:t>NOMBRE DEL PERSONAJE</a:t>
            </a:r>
            <a:r>
              <a:rPr lang="es-ES" sz="2000" dirty="0"/>
              <a:t> </a:t>
            </a:r>
            <a:r>
              <a:rPr lang="es-ES" sz="2000" dirty="0" smtClean="0"/>
              <a:t>ya anticipa algo de su personalidad.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aparecer la descripción física: </a:t>
            </a:r>
            <a:r>
              <a:rPr lang="es-ES" sz="2000" b="1" dirty="0" smtClean="0"/>
              <a:t>PROSOPOGRAFÍA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aparecer la descripción de su personalidad: </a:t>
            </a:r>
            <a:r>
              <a:rPr lang="es-ES" sz="2000" b="1" dirty="0" smtClean="0"/>
              <a:t>ETOPEYA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aparecer una descripción mixta: </a:t>
            </a:r>
            <a:r>
              <a:rPr lang="es-ES" sz="2000" b="1" dirty="0" smtClean="0"/>
              <a:t>RETRATO</a:t>
            </a:r>
            <a:endParaRPr lang="es-ES" sz="2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39552" y="5157192"/>
            <a:ext cx="8280000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Por lo que </a:t>
            </a:r>
            <a:r>
              <a:rPr lang="es-ES" sz="2000" b="1" dirty="0" smtClean="0"/>
              <a:t>DICE, PIENSA o SIENTE: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Cuando está con otros personajes: </a:t>
            </a:r>
            <a:r>
              <a:rPr lang="es-ES" sz="2000" b="1" dirty="0" smtClean="0"/>
              <a:t>DIÁLOGO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Cuando está solo: </a:t>
            </a:r>
            <a:r>
              <a:rPr lang="es-ES" sz="2000" b="1" dirty="0" smtClean="0"/>
              <a:t>MONÓLOGO</a:t>
            </a:r>
            <a:endParaRPr lang="es-ES" sz="2000" dirty="0"/>
          </a:p>
        </p:txBody>
      </p:sp>
      <p:pic>
        <p:nvPicPr>
          <p:cNvPr id="10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070" y="229697"/>
            <a:ext cx="590394" cy="5437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1" name="10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34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67544" y="188640"/>
            <a:ext cx="82800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4. TIEMPO</a:t>
            </a:r>
            <a:endParaRPr lang="es-ES" sz="32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868650"/>
            <a:ext cx="8280000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El </a:t>
            </a:r>
            <a:r>
              <a:rPr lang="es-ES" sz="2000" b="1" dirty="0" smtClean="0"/>
              <a:t>TIEMPO NARRATIVO </a:t>
            </a:r>
            <a:r>
              <a:rPr lang="es-ES" sz="2000" dirty="0" smtClean="0"/>
              <a:t>se estudia determinando:</a:t>
            </a:r>
            <a:endParaRPr lang="es-ES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68464" y="1366897"/>
            <a:ext cx="8280000" cy="206210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El </a:t>
            </a:r>
            <a:r>
              <a:rPr lang="es-ES" sz="2000" b="1" dirty="0" smtClean="0"/>
              <a:t>TIEMPO EXTERNO (TH):</a:t>
            </a:r>
            <a:r>
              <a:rPr lang="es-ES" sz="2000" dirty="0" smtClean="0"/>
              <a:t>  es la respuesta a estas dos preguntas:</a:t>
            </a:r>
          </a:p>
          <a:p>
            <a:pPr algn="just"/>
            <a:endParaRPr lang="es-ES" sz="1000" dirty="0" smtClean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¿CUÁNDO SUCEDE LA HISTORIA? </a:t>
            </a:r>
            <a:r>
              <a:rPr lang="es-ES" sz="2000" dirty="0" smtClean="0"/>
              <a:t>Sabemos cuándo sucede la historia por </a:t>
            </a:r>
            <a:r>
              <a:rPr lang="es-ES" sz="2000" b="1" dirty="0" smtClean="0"/>
              <a:t>DATOS CRONOLÓGICOS HISTÓRICOS </a:t>
            </a:r>
            <a:r>
              <a:rPr lang="es-ES" sz="2000" dirty="0" smtClean="0"/>
              <a:t>o por </a:t>
            </a:r>
            <a:r>
              <a:rPr lang="es-ES" sz="2000" b="1" dirty="0" smtClean="0"/>
              <a:t>DATOS CONTEXTUALES.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¿DURANTE CUÁNTO TIEMPO</a:t>
            </a:r>
            <a:r>
              <a:rPr lang="es-ES" b="1" dirty="0" smtClean="0"/>
              <a:t>? </a:t>
            </a:r>
            <a:r>
              <a:rPr lang="es-ES" dirty="0" smtClean="0"/>
              <a:t>Para saber cuánto tiempo dura la historia sumamos todos los </a:t>
            </a:r>
            <a:r>
              <a:rPr lang="es-ES" b="1" dirty="0" smtClean="0"/>
              <a:t>INDICADORES TEMPORALES</a:t>
            </a:r>
            <a:r>
              <a:rPr lang="es-ES" dirty="0" smtClean="0"/>
              <a:t>.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544" y="3528878"/>
            <a:ext cx="8280000" cy="270843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El </a:t>
            </a:r>
            <a:r>
              <a:rPr lang="es-ES" sz="2000" b="1" dirty="0" smtClean="0"/>
              <a:t>TIEMPO INTERNO (TE)</a:t>
            </a:r>
            <a:r>
              <a:rPr lang="es-ES" sz="2000" dirty="0" smtClean="0"/>
              <a:t> es la </a:t>
            </a:r>
            <a:r>
              <a:rPr lang="es-ES" sz="2000" b="1" dirty="0" smtClean="0"/>
              <a:t>DURANCIÓN </a:t>
            </a:r>
            <a:r>
              <a:rPr lang="es-ES" sz="2000" dirty="0" smtClean="0"/>
              <a:t>y el </a:t>
            </a:r>
            <a:r>
              <a:rPr lang="es-ES" sz="2000" b="1" dirty="0" smtClean="0"/>
              <a:t>ORDEN </a:t>
            </a:r>
            <a:r>
              <a:rPr lang="es-ES" sz="2000" dirty="0" smtClean="0"/>
              <a:t>de lo narrado: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0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 </a:t>
            </a:r>
            <a:r>
              <a:rPr lang="es-ES" sz="2000" b="1" dirty="0" smtClean="0"/>
              <a:t>DURACIÓN</a:t>
            </a:r>
            <a:r>
              <a:rPr lang="es-ES" sz="2000" dirty="0" smtClean="0"/>
              <a:t> de lo narrado se calcula en relación con el </a:t>
            </a:r>
            <a:r>
              <a:rPr lang="es-ES" sz="2000" b="1" dirty="0" smtClean="0"/>
              <a:t>TIEMPO EXTERNO: </a:t>
            </a:r>
            <a:r>
              <a:rPr lang="es-ES" sz="2000" dirty="0" smtClean="0"/>
              <a:t> puede ser </a:t>
            </a:r>
            <a:r>
              <a:rPr lang="es-ES" sz="2000" b="1" dirty="0" smtClean="0"/>
              <a:t>RESUMEN (TE&lt;TH)</a:t>
            </a:r>
            <a:r>
              <a:rPr lang="es-ES" sz="2000" dirty="0" smtClean="0"/>
              <a:t>, </a:t>
            </a:r>
            <a:r>
              <a:rPr lang="es-ES" sz="2000" b="1" dirty="0" smtClean="0"/>
              <a:t>ESCENA (TE=TH)</a:t>
            </a:r>
            <a:r>
              <a:rPr lang="es-ES" sz="2000" dirty="0"/>
              <a:t> </a:t>
            </a:r>
            <a:r>
              <a:rPr lang="es-ES" sz="2000" dirty="0" smtClean="0"/>
              <a:t>o </a:t>
            </a:r>
            <a:r>
              <a:rPr lang="es-ES" sz="2000" b="1" dirty="0" smtClean="0"/>
              <a:t>ANÁLISIS (TE&gt;TH)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El </a:t>
            </a:r>
            <a:r>
              <a:rPr lang="es-ES" sz="2000" b="1" dirty="0" smtClean="0"/>
              <a:t>ORDEN</a:t>
            </a:r>
            <a:r>
              <a:rPr lang="es-ES" sz="2000" dirty="0" smtClean="0"/>
              <a:t> de la narración puede progresar </a:t>
            </a:r>
            <a:r>
              <a:rPr lang="es-ES" sz="2000" b="1" dirty="0" smtClean="0"/>
              <a:t>CRONOLÓGICAMENTE</a:t>
            </a:r>
            <a:r>
              <a:rPr lang="es-ES" sz="2000" dirty="0" smtClean="0"/>
              <a:t> o puede tener SALTOS EN EL TIEMPO: </a:t>
            </a:r>
          </a:p>
          <a:p>
            <a:pPr marL="1657350" lvl="3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Hacia atrás: </a:t>
            </a:r>
            <a:r>
              <a:rPr lang="es-ES" sz="2000" b="1" dirty="0" smtClean="0"/>
              <a:t>ANALEPSIS o RETROSPECCIÓN</a:t>
            </a:r>
          </a:p>
          <a:p>
            <a:pPr marL="1657350" lvl="3" indent="-28575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Hacia delante: </a:t>
            </a:r>
            <a:r>
              <a:rPr lang="es-ES" sz="2000" b="1" dirty="0" smtClean="0"/>
              <a:t>PROLEPSIS o ANTICIPACIÓN</a:t>
            </a:r>
            <a:endParaRPr lang="es-ES" sz="2000" dirty="0"/>
          </a:p>
        </p:txBody>
      </p:sp>
      <p:pic>
        <p:nvPicPr>
          <p:cNvPr id="8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20986"/>
            <a:ext cx="590394" cy="5437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967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67544" y="332656"/>
            <a:ext cx="82800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5. ESPACIO</a:t>
            </a:r>
            <a:endParaRPr lang="es-ES" sz="32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052736"/>
            <a:ext cx="8280000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El </a:t>
            </a:r>
            <a:r>
              <a:rPr lang="es-ES" sz="2000" b="1" dirty="0" smtClean="0"/>
              <a:t>ESPACIO NARRATIVO </a:t>
            </a:r>
            <a:r>
              <a:rPr lang="es-ES" sz="2000" dirty="0" smtClean="0"/>
              <a:t>es el </a:t>
            </a:r>
            <a:r>
              <a:rPr lang="es-ES" sz="2000" b="1" dirty="0" smtClean="0"/>
              <a:t>MARCO FÍSICO </a:t>
            </a:r>
            <a:r>
              <a:rPr lang="es-ES" sz="2000" dirty="0" smtClean="0"/>
              <a:t> en el que se desarrolla la acción narrada. El </a:t>
            </a:r>
            <a:r>
              <a:rPr lang="es-ES" sz="2000" b="1" dirty="0" smtClean="0"/>
              <a:t>ESPACIO </a:t>
            </a:r>
            <a:r>
              <a:rPr lang="es-ES" sz="2000" dirty="0" smtClean="0"/>
              <a:t>se estudia determinando:</a:t>
            </a: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544" y="1988860"/>
            <a:ext cx="8280000" cy="19389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 </a:t>
            </a:r>
            <a:r>
              <a:rPr lang="es-ES" sz="2000" b="1" dirty="0" smtClean="0"/>
              <a:t>TIPOLOGÍA DEL ESPACIO:</a:t>
            </a:r>
            <a:endParaRPr lang="es-ES" sz="2000" dirty="0" smtClean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ser </a:t>
            </a:r>
            <a:r>
              <a:rPr lang="es-ES" sz="2000" b="1" dirty="0" smtClean="0"/>
              <a:t>CONTEMPLADO, IMAGINADO o RECORDADO.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venir descrito por el </a:t>
            </a:r>
            <a:r>
              <a:rPr lang="es-ES" sz="2000" b="1" dirty="0" smtClean="0"/>
              <a:t>NARRADOR</a:t>
            </a:r>
            <a:r>
              <a:rPr lang="es-ES" sz="2000" dirty="0" smtClean="0"/>
              <a:t> o </a:t>
            </a:r>
            <a:r>
              <a:rPr lang="es-ES" sz="2000" b="1" dirty="0" smtClean="0"/>
              <a:t>POR UN PERSONAJE</a:t>
            </a:r>
            <a:r>
              <a:rPr lang="es-ES" sz="2000" dirty="0" smtClean="0"/>
              <a:t>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estar </a:t>
            </a:r>
            <a:r>
              <a:rPr lang="es-ES" sz="2000" b="1" dirty="0" smtClean="0"/>
              <a:t>DESCRITO DE UNA VEZ </a:t>
            </a:r>
            <a:r>
              <a:rPr lang="es-ES" sz="2000" dirty="0" smtClean="0"/>
              <a:t>o </a:t>
            </a:r>
            <a:r>
              <a:rPr lang="es-ES" sz="2000" b="1" dirty="0" smtClean="0"/>
              <a:t>A MEDIDA QUE HACE FALTA</a:t>
            </a:r>
            <a:r>
              <a:rPr lang="es-ES" sz="2000" dirty="0" smtClean="0"/>
              <a:t>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estar descrito </a:t>
            </a:r>
            <a:r>
              <a:rPr lang="es-ES" sz="2000" b="1" dirty="0" smtClean="0"/>
              <a:t>CON DETALLE </a:t>
            </a:r>
            <a:r>
              <a:rPr lang="es-ES" sz="2000" dirty="0" smtClean="0"/>
              <a:t>o </a:t>
            </a:r>
            <a:r>
              <a:rPr lang="es-ES" sz="2000" b="1" dirty="0" smtClean="0"/>
              <a:t>CON POCOS RASGOS SIGNIFICATIVOS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467544" y="4174048"/>
            <a:ext cx="8280000" cy="16312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 </a:t>
            </a:r>
            <a:r>
              <a:rPr lang="es-ES" sz="2000" b="1" dirty="0" smtClean="0"/>
              <a:t>FUNCIÓN DEL ESPACIO: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ser un </a:t>
            </a:r>
            <a:r>
              <a:rPr lang="es-ES" sz="2000" b="1" dirty="0" smtClean="0"/>
              <a:t>ESPACIO-MARCO</a:t>
            </a:r>
            <a:r>
              <a:rPr lang="es-ES" sz="2000" dirty="0" smtClean="0"/>
              <a:t> que refuerza la verosimilitud.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ser un </a:t>
            </a:r>
            <a:r>
              <a:rPr lang="es-ES" sz="2000" b="1" dirty="0" smtClean="0"/>
              <a:t>ESPACIO DIRIGIDO AL PERSONAJE</a:t>
            </a:r>
            <a:r>
              <a:rPr lang="es-ES" sz="2000" dirty="0" smtClean="0"/>
              <a:t>, que refleja sus estados de ánimo.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Puede ser un </a:t>
            </a:r>
            <a:r>
              <a:rPr lang="es-ES" sz="2000" b="1" dirty="0" smtClean="0"/>
              <a:t>ESPACIO SIMBÓLICO</a:t>
            </a:r>
            <a:endParaRPr lang="es-ES" sz="2000" dirty="0"/>
          </a:p>
        </p:txBody>
      </p:sp>
      <p:pic>
        <p:nvPicPr>
          <p:cNvPr id="9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53184"/>
            <a:ext cx="590394" cy="5437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8966614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220986"/>
            <a:ext cx="82800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6. NARRADOR</a:t>
            </a:r>
            <a:endParaRPr lang="es-ES" sz="32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541834" y="901169"/>
            <a:ext cx="8280000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Es la </a:t>
            </a:r>
            <a:r>
              <a:rPr lang="es-ES" sz="2000" b="1" dirty="0" smtClean="0"/>
              <a:t>VOZ FICTCIA </a:t>
            </a:r>
            <a:r>
              <a:rPr lang="es-ES" sz="2000" dirty="0" smtClean="0"/>
              <a:t>que organiza, cuenta y dosifica los hechos (no el autor). Una historia se puede contar </a:t>
            </a:r>
            <a:r>
              <a:rPr lang="es-ES" sz="2000" b="1" dirty="0" smtClean="0"/>
              <a:t>DESDE DENTRO </a:t>
            </a:r>
            <a:r>
              <a:rPr lang="es-ES" sz="2000" dirty="0" smtClean="0"/>
              <a:t>o </a:t>
            </a:r>
            <a:r>
              <a:rPr lang="es-ES" sz="2000" b="1" dirty="0" smtClean="0"/>
              <a:t>DESDE FUERA</a:t>
            </a:r>
            <a:r>
              <a:rPr lang="es-ES" sz="2000" dirty="0" smtClean="0"/>
              <a:t>, lo que hace que haya </a:t>
            </a:r>
            <a:r>
              <a:rPr lang="es-ES" sz="2000" b="1" dirty="0" smtClean="0"/>
              <a:t>CUATRO PUNTOS DE VISTA NARRATIVOS:</a:t>
            </a:r>
            <a:endParaRPr lang="es-ES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52" y="2013808"/>
            <a:ext cx="8280000" cy="16312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DESDE DENTRO DE LA HISTORIA: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NARRADOR PROTAGONISTA (N=PP):</a:t>
            </a:r>
            <a:r>
              <a:rPr lang="es-ES" sz="2000" dirty="0" smtClean="0"/>
              <a:t> cuenta su propia historia en 1ª persona.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NARRADOR TESTIGO (N=P.S):</a:t>
            </a:r>
            <a:r>
              <a:rPr lang="es-ES" sz="2000" dirty="0" smtClean="0"/>
              <a:t> cuenta en 1ª persona lo que ha visto o sabe que ha hecho otro.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39552" y="3789040"/>
            <a:ext cx="8280000" cy="255454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DESDE FUERA DE LA HISTORIA: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NARRADOR OMNISCIENTE (N≠P):</a:t>
            </a:r>
            <a:r>
              <a:rPr lang="es-ES" sz="2000" dirty="0" smtClean="0"/>
              <a:t> cuenta en 3ª persona. Sabe qué hacen los personajes, qué dicen o qué piensan o sienten. Puede estar en todos los sitios a la vez. Puede ir comentando la acción con sus opiniones.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NARRADOR EQUISCIENTE u OBJETIVO (N≠P):</a:t>
            </a:r>
            <a:r>
              <a:rPr lang="es-ES" sz="2000" dirty="0" smtClean="0"/>
              <a:t> cuenta en 3ª persona, pero sólo puede contar lo que ve, porque es incapaz de saber lo que sienten los personajes o de comentar la acción.</a:t>
            </a:r>
            <a:endParaRPr lang="es-ES" sz="2000" b="1" dirty="0"/>
          </a:p>
        </p:txBody>
      </p:sp>
      <p:pic>
        <p:nvPicPr>
          <p:cNvPr id="8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253332"/>
            <a:ext cx="518386" cy="5113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560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260648"/>
            <a:ext cx="8208912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7. ESTILOS NARRATIVOS</a:t>
            </a:r>
            <a:endParaRPr lang="es-ES" sz="32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052736"/>
            <a:ext cx="820891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El narrador puede emplear en su narración </a:t>
            </a:r>
            <a:r>
              <a:rPr lang="es-ES" sz="2000" b="1" dirty="0" smtClean="0"/>
              <a:t>TRES ESTILOS NARRATIVOS </a:t>
            </a:r>
            <a:r>
              <a:rPr lang="es-ES" sz="2000" dirty="0" smtClean="0"/>
              <a:t>para informar de lo que sus personajes dicen:</a:t>
            </a:r>
            <a:endParaRPr lang="es-ES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1844824"/>
            <a:ext cx="8208912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ESTILO DIRECTO: </a:t>
            </a:r>
            <a:r>
              <a:rPr lang="es-ES" sz="2000" dirty="0" smtClean="0"/>
              <a:t>el narrador cede la palabra a sus personajes. Se reproduce literalmente lo que los personajes dicen mediante el </a:t>
            </a:r>
            <a:r>
              <a:rPr lang="es-ES" sz="2000" b="1" dirty="0" smtClean="0"/>
              <a:t>GUIÓN LARGO (−)</a:t>
            </a:r>
            <a:r>
              <a:rPr lang="es-ES" sz="2000" dirty="0" smtClean="0"/>
              <a:t> o las </a:t>
            </a:r>
            <a:r>
              <a:rPr lang="es-ES" sz="2000" b="1" dirty="0" smtClean="0"/>
              <a:t>COMILLAS (“…“). 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544" y="2996952"/>
            <a:ext cx="8208912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ESTILO INDIRECTO:</a:t>
            </a:r>
            <a:r>
              <a:rPr lang="es-ES" sz="2000" dirty="0" smtClean="0"/>
              <a:t> el narrador no cede la palabra a sus personajes sino que él mismo reproduce lo que los personajes han dicho. Aparecen verbos introductorios del tipo “decir”, “responder”, “comentar” y la conjunción </a:t>
            </a:r>
            <a:r>
              <a:rPr lang="es-ES" sz="2000" b="1" dirty="0" smtClean="0"/>
              <a:t>QUE</a:t>
            </a:r>
            <a:r>
              <a:rPr lang="es-ES" sz="2000" dirty="0" smtClean="0"/>
              <a:t>.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7544" y="4437112"/>
            <a:ext cx="8208912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ESTILO INDIRECTO LIBRE: </a:t>
            </a:r>
            <a:r>
              <a:rPr lang="es-ES" sz="2000" dirty="0" smtClean="0"/>
              <a:t>el narrador no cede la palabra a sus personajes pero recoge sus palabras como las dirían los personajes. Este estilo aparece a partir de la narrativa del siglo XIX.</a:t>
            </a:r>
            <a:endParaRPr lang="es-ES" sz="2000" b="1" dirty="0"/>
          </a:p>
        </p:txBody>
      </p:sp>
      <p:pic>
        <p:nvPicPr>
          <p:cNvPr id="9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398" y="292994"/>
            <a:ext cx="590394" cy="5437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1" name="10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12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7544" y="188640"/>
            <a:ext cx="8280000" cy="5498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3200" b="1" dirty="0" smtClean="0"/>
              <a:t>1. TEMA y ARGUMENTO</a:t>
            </a:r>
            <a:endParaRPr lang="es-ES" sz="3200" b="1" dirty="0"/>
          </a:p>
        </p:txBody>
      </p:sp>
      <p:pic>
        <p:nvPicPr>
          <p:cNvPr id="6" name="Picture 2" descr="LOGO CASTELLANO 001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20986"/>
            <a:ext cx="503136" cy="4717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467544" y="908720"/>
            <a:ext cx="8280000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ARGUMENTO:</a:t>
            </a:r>
            <a:r>
              <a:rPr lang="es-ES" sz="2000" dirty="0"/>
              <a:t> </a:t>
            </a:r>
            <a:r>
              <a:rPr lang="es-ES" sz="2000" dirty="0" smtClean="0"/>
              <a:t>el argumento es el conjunto de acciones que realizan los personajes en el desarrollo de la historia organizados cronológicamente (aunque no se presenten así en el texto)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7544" y="2060848"/>
            <a:ext cx="828000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TEMA: </a:t>
            </a:r>
            <a:r>
              <a:rPr lang="es-ES" sz="2000" dirty="0" smtClean="0"/>
              <a:t>el tema es el asunto del que trata la historia, el fondo, el hueso que estará presente en todo el desarrollo. El tema es la </a:t>
            </a:r>
            <a:r>
              <a:rPr lang="es-ES" sz="2000" b="1" dirty="0" smtClean="0"/>
              <a:t>IDEA CENTRAL LATENTE </a:t>
            </a:r>
            <a:r>
              <a:rPr lang="es-ES" sz="2000" dirty="0" smtClean="0"/>
              <a:t>en el relato, que el lector descubre por sí mismo sin que el autor lo mencione explícitamente.</a:t>
            </a:r>
            <a:endParaRPr lang="es-ES" sz="2000" b="1" dirty="0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8964488" y="3418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Picture 2" descr="LOGO CASTELLANO 001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308">
            <a:off x="5940152" y="3914008"/>
            <a:ext cx="2483816" cy="23042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910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120</TotalTime>
  <Words>894</Words>
  <Application>Microsoft Office PowerPoint</Application>
  <PresentationFormat>Presentación en pantalla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Angel-Vicente Umbert</dc:creator>
  <cp:lastModifiedBy>Angel-Vicente Umbert</cp:lastModifiedBy>
  <cp:revision>13</cp:revision>
  <dcterms:created xsi:type="dcterms:W3CDTF">2015-09-29T17:46:33Z</dcterms:created>
  <dcterms:modified xsi:type="dcterms:W3CDTF">2015-09-30T19:02:07Z</dcterms:modified>
</cp:coreProperties>
</file>